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926" autoAdjust="0"/>
    <p:restoredTop sz="94660"/>
  </p:normalViewPr>
  <p:slideViewPr>
    <p:cSldViewPr snapToGrid="0">
      <p:cViewPr varScale="1">
        <p:scale>
          <a:sx n="67" d="100"/>
          <a:sy n="67" d="100"/>
        </p:scale>
        <p:origin x="14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FC21F-D409-42BC-AB2B-D601916CE6C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96303-BF3C-4191-9CDC-F04FF4B7AD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3904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FC21F-D409-42BC-AB2B-D601916CE6C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96303-BF3C-4191-9CDC-F04FF4B7AD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768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FC21F-D409-42BC-AB2B-D601916CE6C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96303-BF3C-4191-9CDC-F04FF4B7AD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390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FC21F-D409-42BC-AB2B-D601916CE6C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96303-BF3C-4191-9CDC-F04FF4B7AD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1181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FC21F-D409-42BC-AB2B-D601916CE6C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96303-BF3C-4191-9CDC-F04FF4B7AD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6318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FC21F-D409-42BC-AB2B-D601916CE6C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96303-BF3C-4191-9CDC-F04FF4B7AD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0019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FC21F-D409-42BC-AB2B-D601916CE6C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96303-BF3C-4191-9CDC-F04FF4B7AD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0604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FC21F-D409-42BC-AB2B-D601916CE6C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96303-BF3C-4191-9CDC-F04FF4B7AD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4280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FC21F-D409-42BC-AB2B-D601916CE6C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96303-BF3C-4191-9CDC-F04FF4B7AD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049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FC21F-D409-42BC-AB2B-D601916CE6C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96303-BF3C-4191-9CDC-F04FF4B7AD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4804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FC21F-D409-42BC-AB2B-D601916CE6C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96303-BF3C-4191-9CDC-F04FF4B7AD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6200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FC21F-D409-42BC-AB2B-D601916CE6CA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96303-BF3C-4191-9CDC-F04FF4B7AD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4830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proactive_test@ml.mri.co.jp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26238" y="179129"/>
            <a:ext cx="9879762" cy="725746"/>
          </a:xfrm>
          <a:prstGeom prst="rect">
            <a:avLst/>
          </a:prstGeom>
          <a:solidFill>
            <a:srgbClr val="002060"/>
          </a:solidFill>
          <a:ln w="15875" cap="flat" cmpd="sng" algn="ctr">
            <a:solidFill>
              <a:srgbClr val="3399FF"/>
            </a:solidFill>
            <a:prstDash val="solid"/>
            <a:miter lim="800000"/>
          </a:ln>
          <a:effectLst/>
        </p:spPr>
        <p:txBody>
          <a:bodyPr vert="horz" lIns="74295" tIns="37148" rIns="74295" bIns="37148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ja-JP" altLang="en-US" sz="2275" b="1" dirty="0"/>
              <a:t>新型コロナウイルス感染症　モニタリング検査（</a:t>
            </a:r>
            <a:r>
              <a:rPr lang="en-US" altLang="ja-JP" sz="2275" b="1" dirty="0"/>
              <a:t>PCR</a:t>
            </a:r>
            <a:r>
              <a:rPr lang="ja-JP" altLang="en-US" sz="2275" b="1" dirty="0"/>
              <a:t>検査）</a:t>
            </a:r>
            <a:br>
              <a:rPr lang="en-US" altLang="ja-JP" sz="2275" b="1" dirty="0"/>
            </a:br>
            <a:r>
              <a:rPr lang="ja-JP" altLang="en-US" sz="2275" b="1" dirty="0"/>
              <a:t>モニター募集中　</a:t>
            </a:r>
            <a:endParaRPr lang="ja-JP" altLang="en-US" sz="1463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588169" y="3057525"/>
            <a:ext cx="9217223" cy="9999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539321" y="4357694"/>
            <a:ext cx="5253020" cy="662242"/>
          </a:xfrm>
          <a:solidFill>
            <a:srgbClr val="002060"/>
          </a:solidFill>
          <a:ln>
            <a:solidFill>
              <a:srgbClr val="002060"/>
            </a:solidFill>
          </a:ln>
        </p:spPr>
        <p:txBody>
          <a:bodyPr anchor="ctr">
            <a:normAutofit fontScale="92500"/>
          </a:bodyPr>
          <a:lstStyle/>
          <a:p>
            <a:r>
              <a:rPr lang="ja-JP" altLang="en-US" b="1" dirty="0">
                <a:solidFill>
                  <a:schemeClr val="bg1"/>
                </a:solidFill>
              </a:rPr>
              <a:t>定期的な検査で感染の再拡大を防止！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6424" y="994414"/>
            <a:ext cx="9902232" cy="66948"/>
          </a:xfrm>
          <a:prstGeom prst="rect">
            <a:avLst/>
          </a:prstGeom>
        </p:spPr>
      </p:pic>
      <p:sp>
        <p:nvSpPr>
          <p:cNvPr id="7" name="タイトル 1"/>
          <p:cNvSpPr txBox="1">
            <a:spLocks/>
          </p:cNvSpPr>
          <p:nvPr/>
        </p:nvSpPr>
        <p:spPr>
          <a:xfrm>
            <a:off x="2840647" y="3147237"/>
            <a:ext cx="1855813" cy="82522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lIns="74295" tIns="37148" rIns="74295" bIns="37148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63" b="1" dirty="0">
                <a:latin typeface="+mn-ea"/>
                <a:ea typeface="+mn-ea"/>
              </a:rPr>
              <a:t>②</a:t>
            </a:r>
            <a:endParaRPr lang="en-US" altLang="ja-JP" sz="1463" b="1" dirty="0">
              <a:latin typeface="+mn-ea"/>
              <a:ea typeface="+mn-ea"/>
            </a:endParaRPr>
          </a:p>
          <a:p>
            <a:pPr algn="l"/>
            <a:r>
              <a:rPr lang="ja-JP" altLang="en-US" sz="1463" b="1" dirty="0">
                <a:latin typeface="+mn-ea"/>
                <a:ea typeface="+mn-ea"/>
              </a:rPr>
              <a:t>　唾液を採るだけ</a:t>
            </a:r>
            <a:endParaRPr lang="en-US" altLang="ja-JP" sz="1463" b="1" dirty="0">
              <a:latin typeface="+mn-ea"/>
              <a:ea typeface="+mn-ea"/>
            </a:endParaRPr>
          </a:p>
          <a:p>
            <a:pPr algn="l"/>
            <a:r>
              <a:rPr lang="ja-JP" altLang="en-US" sz="1463" b="1" dirty="0">
                <a:latin typeface="+mn-ea"/>
                <a:ea typeface="+mn-ea"/>
              </a:rPr>
              <a:t>　苦痛はありません</a:t>
            </a:r>
            <a:endParaRPr lang="en-US" altLang="ja-JP" sz="1463" b="1" dirty="0">
              <a:latin typeface="+mn-ea"/>
              <a:ea typeface="+mn-ea"/>
            </a:endParaRPr>
          </a:p>
        </p:txBody>
      </p:sp>
      <p:sp>
        <p:nvSpPr>
          <p:cNvPr id="9" name="下矢印 8"/>
          <p:cNvSpPr/>
          <p:nvPr/>
        </p:nvSpPr>
        <p:spPr>
          <a:xfrm>
            <a:off x="4499673" y="3919626"/>
            <a:ext cx="686081" cy="494331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4965480" y="3280740"/>
            <a:ext cx="2120894" cy="63093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lIns="74295" tIns="37148" rIns="74295" bIns="37148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63" b="1" dirty="0">
                <a:latin typeface="+mn-ea"/>
                <a:ea typeface="+mn-ea"/>
              </a:rPr>
              <a:t>③</a:t>
            </a:r>
            <a:endParaRPr lang="en-US" altLang="ja-JP" sz="1463" b="1" dirty="0">
              <a:latin typeface="+mn-ea"/>
              <a:ea typeface="+mn-ea"/>
            </a:endParaRPr>
          </a:p>
          <a:p>
            <a:pPr algn="l"/>
            <a:r>
              <a:rPr lang="ja-JP" altLang="en-US" sz="1463" b="1" dirty="0"/>
              <a:t>　</a:t>
            </a:r>
            <a:r>
              <a:rPr lang="ja-JP" altLang="en-US" sz="1463" b="1" dirty="0">
                <a:latin typeface="+mn-ea"/>
                <a:ea typeface="+mn-ea"/>
              </a:rPr>
              <a:t>職場で検査できます</a:t>
            </a:r>
            <a:endParaRPr lang="en-US" altLang="ja-JP" sz="1463" b="1" dirty="0">
              <a:latin typeface="+mn-ea"/>
              <a:ea typeface="+mn-ea"/>
            </a:endParaRPr>
          </a:p>
          <a:p>
            <a:pPr algn="l"/>
            <a:r>
              <a:rPr lang="ja-JP" altLang="en-US" sz="1950" b="1" dirty="0">
                <a:latin typeface="+mn-ea"/>
                <a:ea typeface="+mn-ea"/>
              </a:rPr>
              <a:t>　　</a:t>
            </a:r>
            <a:r>
              <a:rPr lang="ja-JP" altLang="en-US" sz="1950" b="1" dirty="0"/>
              <a:t>　</a:t>
            </a:r>
          </a:p>
        </p:txBody>
      </p:sp>
      <p:sp>
        <p:nvSpPr>
          <p:cNvPr id="13" name="サブタイトル 2"/>
          <p:cNvSpPr txBox="1">
            <a:spLocks/>
          </p:cNvSpPr>
          <p:nvPr/>
        </p:nvSpPr>
        <p:spPr>
          <a:xfrm>
            <a:off x="721164" y="5276058"/>
            <a:ext cx="5613353" cy="111381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74295" tIns="37148" rIns="74295" bIns="37148" rtlCol="0" anchor="ctr" anchorCtr="1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463" b="1" dirty="0">
                <a:latin typeface="+mn-ea"/>
              </a:rPr>
              <a:t>⇓ ⇓ ⇓モニターのご登録はこちらからぜひ宜しくお願いします⇓ ⇓ ⇓ 　</a:t>
            </a:r>
            <a:r>
              <a:rPr lang="en-US" altLang="ja-JP" sz="1463" b="1" dirty="0">
                <a:solidFill>
                  <a:srgbClr val="FF0000"/>
                </a:solidFill>
                <a:latin typeface="+mn-ea"/>
              </a:rPr>
              <a:t>corona.go.jp/monitoring/form-group/</a:t>
            </a:r>
            <a:r>
              <a:rPr lang="ja-JP" altLang="en-US" sz="1463" b="1" dirty="0">
                <a:latin typeface="+mn-ea"/>
              </a:rPr>
              <a:t>　</a:t>
            </a:r>
            <a:endParaRPr lang="en-US" altLang="ja-JP" sz="1463" b="1" dirty="0">
              <a:latin typeface="+mn-ea"/>
            </a:endParaRPr>
          </a:p>
          <a:p>
            <a:pPr algn="l"/>
            <a:r>
              <a:rPr lang="ja-JP" altLang="en-US" sz="1463" b="1" dirty="0">
                <a:latin typeface="+mn-ea"/>
              </a:rPr>
              <a:t>            または、「</a:t>
            </a:r>
            <a:r>
              <a:rPr lang="ja-JP" altLang="en-US" sz="1463" b="1" dirty="0">
                <a:solidFill>
                  <a:srgbClr val="FF0000"/>
                </a:solidFill>
                <a:latin typeface="+mn-ea"/>
              </a:rPr>
              <a:t>モニタリング検査　事業所登録</a:t>
            </a:r>
            <a:r>
              <a:rPr lang="ja-JP" altLang="en-US" sz="1463" b="1" dirty="0">
                <a:latin typeface="+mn-ea"/>
              </a:rPr>
              <a:t>」で検索</a:t>
            </a:r>
            <a:endParaRPr lang="en-US" altLang="ja-JP" sz="1463" b="1" dirty="0">
              <a:latin typeface="+mn-ea"/>
            </a:endParaRPr>
          </a:p>
          <a:p>
            <a:pPr algn="l"/>
            <a:r>
              <a:rPr lang="ja-JP" altLang="en-US" sz="1056" b="1" dirty="0">
                <a:solidFill>
                  <a:schemeClr val="accent5"/>
                </a:solidFill>
                <a:latin typeface="+mn-ea"/>
              </a:rPr>
              <a:t>　　　　　　　　　　　　</a:t>
            </a:r>
            <a:r>
              <a:rPr lang="en-US" altLang="ja-JP" sz="1056" b="1" dirty="0">
                <a:solidFill>
                  <a:schemeClr val="accent5"/>
                </a:solidFill>
                <a:latin typeface="+mn-ea"/>
              </a:rPr>
              <a:t>※</a:t>
            </a:r>
            <a:r>
              <a:rPr lang="ja-JP" altLang="en-US" sz="1056" b="1" dirty="0">
                <a:solidFill>
                  <a:schemeClr val="accent5"/>
                </a:solidFill>
                <a:latin typeface="+mn-ea"/>
              </a:rPr>
              <a:t>当面は随時募集いたします</a:t>
            </a:r>
            <a:endParaRPr lang="en-US" altLang="ja-JP" sz="1056" b="1" dirty="0">
              <a:solidFill>
                <a:schemeClr val="accent5"/>
              </a:solidFill>
              <a:latin typeface="+mn-ea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964617" y="3216611"/>
            <a:ext cx="1688111" cy="74263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ja-JP" altLang="en-US" sz="1463" b="1" dirty="0"/>
              <a:t>①　</a:t>
            </a:r>
            <a:endParaRPr lang="en-US" altLang="ja-JP" sz="1463" b="1" dirty="0"/>
          </a:p>
          <a:p>
            <a:r>
              <a:rPr lang="ja-JP" altLang="en-US" sz="1463" b="1" dirty="0"/>
              <a:t>　検査は</a:t>
            </a:r>
            <a:r>
              <a:rPr lang="ja-JP" altLang="en-US" sz="1463" b="1" dirty="0">
                <a:solidFill>
                  <a:srgbClr val="FF0000"/>
                </a:solidFill>
              </a:rPr>
              <a:t>無料</a:t>
            </a:r>
            <a:r>
              <a:rPr lang="ja-JP" altLang="en-US" sz="1463" b="1" dirty="0"/>
              <a:t>です</a:t>
            </a:r>
            <a:endParaRPr lang="en-US" altLang="ja-JP" sz="1463" b="1" dirty="0"/>
          </a:p>
          <a:p>
            <a:endParaRPr lang="en-US" altLang="ja-JP" sz="1300" b="1" dirty="0"/>
          </a:p>
        </p:txBody>
      </p:sp>
      <p:pic>
        <p:nvPicPr>
          <p:cNvPr id="26" name="図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33" y="4144337"/>
            <a:ext cx="1441516" cy="970621"/>
          </a:xfrm>
          <a:prstGeom prst="rect">
            <a:avLst/>
          </a:prstGeom>
        </p:spPr>
      </p:pic>
      <p:pic>
        <p:nvPicPr>
          <p:cNvPr id="27" name="図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56506" y="4131391"/>
            <a:ext cx="1085172" cy="1170448"/>
          </a:xfrm>
          <a:prstGeom prst="rect">
            <a:avLst/>
          </a:prstGeom>
        </p:spPr>
      </p:pic>
      <p:pic>
        <p:nvPicPr>
          <p:cNvPr id="30" name="図 2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5890" y="309653"/>
            <a:ext cx="1059918" cy="464698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273704" y="1420376"/>
            <a:ext cx="5539101" cy="442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75" b="1" dirty="0">
                <a:solidFill>
                  <a:schemeClr val="bg1"/>
                </a:solidFill>
              </a:rPr>
              <a:t>モニターになるとこんないいこと！</a:t>
            </a:r>
          </a:p>
        </p:txBody>
      </p:sp>
      <p:sp>
        <p:nvSpPr>
          <p:cNvPr id="15" name="タイトル 1">
            <a:extLst>
              <a:ext uri="{FF2B5EF4-FFF2-40B4-BE49-F238E27FC236}">
                <a16:creationId xmlns:a16="http://schemas.microsoft.com/office/drawing/2014/main" id="{DB8F6434-5EC1-4394-9919-9AC90F08AB27}"/>
              </a:ext>
            </a:extLst>
          </p:cNvPr>
          <p:cNvSpPr txBox="1">
            <a:spLocks/>
          </p:cNvSpPr>
          <p:nvPr/>
        </p:nvSpPr>
        <p:spPr>
          <a:xfrm>
            <a:off x="7327266" y="3280740"/>
            <a:ext cx="2237234" cy="63093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lIns="74295" tIns="37148" rIns="74295" bIns="37148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63" b="1" dirty="0">
                <a:latin typeface="+mn-ea"/>
                <a:ea typeface="+mn-ea"/>
              </a:rPr>
              <a:t>④</a:t>
            </a:r>
            <a:endParaRPr lang="en-US" altLang="ja-JP" sz="1463" b="1" dirty="0">
              <a:latin typeface="+mn-ea"/>
              <a:ea typeface="+mn-ea"/>
            </a:endParaRPr>
          </a:p>
          <a:p>
            <a:pPr algn="l"/>
            <a:r>
              <a:rPr lang="ja-JP" altLang="en-US" sz="1463" b="1" dirty="0">
                <a:solidFill>
                  <a:srgbClr val="FF0000"/>
                </a:solidFill>
                <a:latin typeface="+mn-ea"/>
                <a:ea typeface="+mn-ea"/>
              </a:rPr>
              <a:t>感染者の</a:t>
            </a:r>
            <a:r>
              <a:rPr lang="ja-JP" altLang="en-US" sz="1463" b="1" dirty="0">
                <a:solidFill>
                  <a:srgbClr val="FF0000"/>
                </a:solidFill>
                <a:latin typeface="+mn-lt"/>
                <a:ea typeface="+mn-ea"/>
              </a:rPr>
              <a:t>早</a:t>
            </a:r>
            <a:r>
              <a:rPr lang="ja-JP" altLang="en-US" sz="1463" b="1" dirty="0">
                <a:solidFill>
                  <a:srgbClr val="FF0000"/>
                </a:solidFill>
                <a:latin typeface="+mn-ea"/>
                <a:ea typeface="+mn-ea"/>
              </a:rPr>
              <a:t>期発見</a:t>
            </a:r>
            <a:r>
              <a:rPr lang="ja-JP" altLang="en-US" sz="1463" b="1" dirty="0">
                <a:latin typeface="+mn-ea"/>
                <a:ea typeface="+mn-ea"/>
              </a:rPr>
              <a:t>につながります</a:t>
            </a:r>
            <a:endParaRPr lang="en-US" altLang="ja-JP" sz="1463" b="1" dirty="0">
              <a:latin typeface="+mn-ea"/>
              <a:ea typeface="+mn-ea"/>
            </a:endParaRPr>
          </a:p>
          <a:p>
            <a:pPr algn="l"/>
            <a:r>
              <a:rPr lang="ja-JP" altLang="en-US" sz="1950" b="1" dirty="0">
                <a:latin typeface="+mn-ea"/>
                <a:ea typeface="+mn-ea"/>
              </a:rPr>
              <a:t>　　</a:t>
            </a:r>
            <a:r>
              <a:rPr lang="ja-JP" altLang="en-US" sz="1950" b="1" dirty="0"/>
              <a:t>　</a:t>
            </a:r>
          </a:p>
        </p:txBody>
      </p:sp>
      <p:sp>
        <p:nvSpPr>
          <p:cNvPr id="10" name="爆発: 14 pt 9">
            <a:extLst>
              <a:ext uri="{FF2B5EF4-FFF2-40B4-BE49-F238E27FC236}">
                <a16:creationId xmlns:a16="http://schemas.microsoft.com/office/drawing/2014/main" id="{0A23AEDD-61CF-472F-8ABB-2336B0D6C2EC}"/>
              </a:ext>
            </a:extLst>
          </p:cNvPr>
          <p:cNvSpPr/>
          <p:nvPr/>
        </p:nvSpPr>
        <p:spPr>
          <a:xfrm rot="20188011">
            <a:off x="-160020" y="2828309"/>
            <a:ext cx="1578959" cy="825226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FC2EE2C-53BC-48EB-89F7-1866F641FCDE}"/>
              </a:ext>
            </a:extLst>
          </p:cNvPr>
          <p:cNvSpPr txBox="1"/>
          <p:nvPr/>
        </p:nvSpPr>
        <p:spPr>
          <a:xfrm rot="19649971">
            <a:off x="43724" y="3161880"/>
            <a:ext cx="1117487" cy="254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6" b="1" dirty="0"/>
              <a:t>４つのメリット</a:t>
            </a: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4E4C98EC-5135-4258-A803-86BC98E0F982}"/>
              </a:ext>
            </a:extLst>
          </p:cNvPr>
          <p:cNvSpPr/>
          <p:nvPr/>
        </p:nvSpPr>
        <p:spPr>
          <a:xfrm>
            <a:off x="692403" y="2197018"/>
            <a:ext cx="1169225" cy="34246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EA643CE-0DF2-471A-90C6-083D883A51D4}"/>
              </a:ext>
            </a:extLst>
          </p:cNvPr>
          <p:cNvSpPr txBox="1"/>
          <p:nvPr/>
        </p:nvSpPr>
        <p:spPr>
          <a:xfrm>
            <a:off x="479822" y="1420376"/>
            <a:ext cx="2553891" cy="31745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63" b="1" dirty="0"/>
              <a:t>モニタリング検査の流れ</a:t>
            </a:r>
          </a:p>
        </p:txBody>
      </p:sp>
      <p:sp>
        <p:nvSpPr>
          <p:cNvPr id="21" name="矢印: 右 20">
            <a:extLst>
              <a:ext uri="{FF2B5EF4-FFF2-40B4-BE49-F238E27FC236}">
                <a16:creationId xmlns:a16="http://schemas.microsoft.com/office/drawing/2014/main" id="{D2910661-704C-4CC2-9A14-974ADBD528D5}"/>
              </a:ext>
            </a:extLst>
          </p:cNvPr>
          <p:cNvSpPr/>
          <p:nvPr/>
        </p:nvSpPr>
        <p:spPr>
          <a:xfrm>
            <a:off x="2028312" y="2230985"/>
            <a:ext cx="604163" cy="3518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03C6FE17-CB3C-4689-9F3C-CF6D237D56AF}"/>
              </a:ext>
            </a:extLst>
          </p:cNvPr>
          <p:cNvSpPr txBox="1"/>
          <p:nvPr/>
        </p:nvSpPr>
        <p:spPr>
          <a:xfrm>
            <a:off x="851300" y="2235651"/>
            <a:ext cx="1108402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63" b="1" dirty="0"/>
              <a:t>事業者様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91A0B23-95C1-487C-B2EC-706D6956A532}"/>
              </a:ext>
            </a:extLst>
          </p:cNvPr>
          <p:cNvSpPr txBox="1"/>
          <p:nvPr/>
        </p:nvSpPr>
        <p:spPr>
          <a:xfrm>
            <a:off x="1896294" y="2008072"/>
            <a:ext cx="742950" cy="267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38" b="1" dirty="0"/>
              <a:t>登録</a:t>
            </a:r>
          </a:p>
        </p:txBody>
      </p:sp>
      <p:sp>
        <p:nvSpPr>
          <p:cNvPr id="31" name="矢印: 右 30">
            <a:extLst>
              <a:ext uri="{FF2B5EF4-FFF2-40B4-BE49-F238E27FC236}">
                <a16:creationId xmlns:a16="http://schemas.microsoft.com/office/drawing/2014/main" id="{AD6525ED-5C00-4E32-945C-A3C1E8BEBCF2}"/>
              </a:ext>
            </a:extLst>
          </p:cNvPr>
          <p:cNvSpPr/>
          <p:nvPr/>
        </p:nvSpPr>
        <p:spPr>
          <a:xfrm>
            <a:off x="4305933" y="2177565"/>
            <a:ext cx="909580" cy="3518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grpSp>
        <p:nvGrpSpPr>
          <p:cNvPr id="17" name="グループ化 16"/>
          <p:cNvGrpSpPr/>
          <p:nvPr/>
        </p:nvGrpSpPr>
        <p:grpSpPr>
          <a:xfrm>
            <a:off x="2655344" y="1980911"/>
            <a:ext cx="1728522" cy="796741"/>
            <a:chOff x="3641536" y="1549647"/>
            <a:chExt cx="2127411" cy="980604"/>
          </a:xfrm>
        </p:grpSpPr>
        <p:sp>
          <p:nvSpPr>
            <p:cNvPr id="24" name="四角形: 角を丸くする 23">
              <a:extLst>
                <a:ext uri="{FF2B5EF4-FFF2-40B4-BE49-F238E27FC236}">
                  <a16:creationId xmlns:a16="http://schemas.microsoft.com/office/drawing/2014/main" id="{5860AD96-E3F0-4B33-BFC6-5FFCB2C0F804}"/>
                </a:ext>
              </a:extLst>
            </p:cNvPr>
            <p:cNvSpPr/>
            <p:nvPr/>
          </p:nvSpPr>
          <p:spPr>
            <a:xfrm>
              <a:off x="3869601" y="1549647"/>
              <a:ext cx="1657933" cy="980604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CED5DD09-6328-4E8D-B49E-6574E0A8D861}"/>
                </a:ext>
              </a:extLst>
            </p:cNvPr>
            <p:cNvSpPr txBox="1"/>
            <p:nvPr/>
          </p:nvSpPr>
          <p:spPr>
            <a:xfrm>
              <a:off x="3641536" y="1611811"/>
              <a:ext cx="2127411" cy="8833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463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内閣官房・</a:t>
              </a:r>
              <a:endParaRPr lang="en-US" altLang="ja-JP" sz="1463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  <a:p>
              <a:pPr algn="ctr"/>
              <a:r>
                <a:rPr lang="ja-JP" altLang="en-US" sz="1463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管理団体</a:t>
              </a:r>
              <a:endParaRPr lang="en-US" altLang="ja-JP" sz="1463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  <a:p>
              <a:r>
                <a:rPr lang="ja-JP" altLang="en-US" sz="1138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　（三菱総合研究所）</a:t>
              </a:r>
            </a:p>
          </p:txBody>
        </p:sp>
      </p:grp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75A5FCBF-4BAD-436F-A514-83FDB09DAF77}"/>
              </a:ext>
            </a:extLst>
          </p:cNvPr>
          <p:cNvSpPr/>
          <p:nvPr/>
        </p:nvSpPr>
        <p:spPr>
          <a:xfrm>
            <a:off x="404495" y="1331599"/>
            <a:ext cx="7106634" cy="1602913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75FFE61B-E4AF-4E08-A2FA-A4677E252787}"/>
              </a:ext>
            </a:extLst>
          </p:cNvPr>
          <p:cNvSpPr txBox="1"/>
          <p:nvPr/>
        </p:nvSpPr>
        <p:spPr>
          <a:xfrm>
            <a:off x="6614763" y="5490691"/>
            <a:ext cx="3190629" cy="7927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138" dirty="0"/>
              <a:t>＜お問合せ先＞</a:t>
            </a:r>
            <a:endParaRPr lang="en-US" altLang="ja-JP" sz="1138" dirty="0"/>
          </a:p>
          <a:p>
            <a:r>
              <a:rPr lang="ja-JP" altLang="en-US" sz="1138" dirty="0"/>
              <a:t>株式会社三菱総合研究所</a:t>
            </a:r>
            <a:endParaRPr lang="en-US" altLang="ja-JP" sz="1138" dirty="0">
              <a:highlight>
                <a:srgbClr val="FFFF00"/>
              </a:highlight>
            </a:endParaRPr>
          </a:p>
          <a:p>
            <a:r>
              <a:rPr lang="ja-JP" altLang="en-US" sz="1138" dirty="0"/>
              <a:t>メール：</a:t>
            </a:r>
            <a:r>
              <a:rPr lang="en-US" altLang="ja-JP" sz="1138" dirty="0">
                <a:hlinkClick r:id="rId6"/>
              </a:rPr>
              <a:t>proactive_test@ml.mri.co.jp</a:t>
            </a:r>
            <a:endParaRPr lang="en-US" altLang="ja-JP" sz="1138" dirty="0"/>
          </a:p>
          <a:p>
            <a:r>
              <a:rPr lang="en-US" altLang="ja-JP" sz="1138" dirty="0"/>
              <a:t>※</a:t>
            </a:r>
            <a:r>
              <a:rPr lang="ja-JP" altLang="en-US" sz="1138" dirty="0"/>
              <a:t>コールセンターの開設を予定しております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BF1117E-26C0-4E11-8963-7CA256BA8FE9}"/>
              </a:ext>
            </a:extLst>
          </p:cNvPr>
          <p:cNvSpPr txBox="1"/>
          <p:nvPr/>
        </p:nvSpPr>
        <p:spPr>
          <a:xfrm>
            <a:off x="7511129" y="1381803"/>
            <a:ext cx="2390264" cy="1592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50" b="1" u="sng" dirty="0">
                <a:solidFill>
                  <a:srgbClr val="FF0000"/>
                </a:solidFill>
                <a:ea typeface="Meiryo UI" panose="020B0604030504040204" pitchFamily="50" charset="-128"/>
              </a:rPr>
              <a:t>特に密になりやすい　作業現場、工場、　　従業員寮をお持ちの　事業所の方はぜひ　　ご登録ください！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D91A0B23-95C1-487C-B2EC-706D6956A532}"/>
              </a:ext>
            </a:extLst>
          </p:cNvPr>
          <p:cNvSpPr txBox="1"/>
          <p:nvPr/>
        </p:nvSpPr>
        <p:spPr>
          <a:xfrm>
            <a:off x="4312710" y="1980911"/>
            <a:ext cx="789193" cy="267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38" b="1" dirty="0"/>
              <a:t>手続説明</a:t>
            </a:r>
          </a:p>
        </p:txBody>
      </p:sp>
      <p:sp>
        <p:nvSpPr>
          <p:cNvPr id="40" name="四角形: 角を丸くする 23">
            <a:extLst>
              <a:ext uri="{FF2B5EF4-FFF2-40B4-BE49-F238E27FC236}">
                <a16:creationId xmlns:a16="http://schemas.microsoft.com/office/drawing/2014/main" id="{5860AD96-E3F0-4B33-BFC6-5FFCB2C0F804}"/>
              </a:ext>
            </a:extLst>
          </p:cNvPr>
          <p:cNvSpPr/>
          <p:nvPr/>
        </p:nvSpPr>
        <p:spPr>
          <a:xfrm>
            <a:off x="5418024" y="1682062"/>
            <a:ext cx="1159565" cy="332365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63" b="1" dirty="0">
                <a:ln w="0"/>
                <a:solidFill>
                  <a:schemeClr val="tx1"/>
                </a:solidFill>
              </a:rPr>
              <a:t>検査会社</a:t>
            </a:r>
            <a:endParaRPr lang="ja-JP" altLang="en-US" sz="1463" b="1" dirty="0"/>
          </a:p>
        </p:txBody>
      </p:sp>
      <p:sp>
        <p:nvSpPr>
          <p:cNvPr id="43" name="四角形: 角を丸くする 15">
            <a:extLst>
              <a:ext uri="{FF2B5EF4-FFF2-40B4-BE49-F238E27FC236}">
                <a16:creationId xmlns:a16="http://schemas.microsoft.com/office/drawing/2014/main" id="{4E4C98EC-5135-4258-A803-86BC98E0F982}"/>
              </a:ext>
            </a:extLst>
          </p:cNvPr>
          <p:cNvSpPr/>
          <p:nvPr/>
        </p:nvSpPr>
        <p:spPr>
          <a:xfrm>
            <a:off x="5429929" y="2538316"/>
            <a:ext cx="1118657" cy="33110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03C6FE17-CB3C-4689-9F3C-CF6D237D56AF}"/>
              </a:ext>
            </a:extLst>
          </p:cNvPr>
          <p:cNvSpPr txBox="1"/>
          <p:nvPr/>
        </p:nvSpPr>
        <p:spPr>
          <a:xfrm>
            <a:off x="5517077" y="2544889"/>
            <a:ext cx="1031509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63" b="1" dirty="0"/>
              <a:t>事業者様</a:t>
            </a:r>
          </a:p>
        </p:txBody>
      </p:sp>
      <p:sp>
        <p:nvSpPr>
          <p:cNvPr id="14" name="下矢印 13"/>
          <p:cNvSpPr/>
          <p:nvPr/>
        </p:nvSpPr>
        <p:spPr>
          <a:xfrm>
            <a:off x="5667360" y="2097050"/>
            <a:ext cx="268332" cy="3916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sp>
        <p:nvSpPr>
          <p:cNvPr id="20" name="上矢印 19"/>
          <p:cNvSpPr/>
          <p:nvPr/>
        </p:nvSpPr>
        <p:spPr>
          <a:xfrm flipH="1">
            <a:off x="6219003" y="2083774"/>
            <a:ext cx="241564" cy="38605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D91A0B23-95C1-487C-B2EC-706D6956A532}"/>
              </a:ext>
            </a:extLst>
          </p:cNvPr>
          <p:cNvSpPr txBox="1"/>
          <p:nvPr/>
        </p:nvSpPr>
        <p:spPr>
          <a:xfrm>
            <a:off x="6614763" y="2547403"/>
            <a:ext cx="853113" cy="267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38" b="1" dirty="0"/>
              <a:t>検体採取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D91A0B23-95C1-487C-B2EC-706D6956A532}"/>
              </a:ext>
            </a:extLst>
          </p:cNvPr>
          <p:cNvSpPr txBox="1"/>
          <p:nvPr/>
        </p:nvSpPr>
        <p:spPr>
          <a:xfrm>
            <a:off x="6566200" y="1723070"/>
            <a:ext cx="742950" cy="267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38" b="1" dirty="0"/>
              <a:t>検査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6E1CB9F-AAC2-48BE-BA40-0C180E559136}"/>
              </a:ext>
            </a:extLst>
          </p:cNvPr>
          <p:cNvSpPr txBox="1"/>
          <p:nvPr/>
        </p:nvSpPr>
        <p:spPr>
          <a:xfrm>
            <a:off x="4128058" y="2529773"/>
            <a:ext cx="1376859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75" dirty="0"/>
              <a:t>※</a:t>
            </a:r>
            <a:r>
              <a:rPr lang="ja-JP" altLang="en-US" sz="975" dirty="0"/>
              <a:t>検査方法・回数・参加人数のご相談</a:t>
            </a:r>
          </a:p>
        </p:txBody>
      </p:sp>
    </p:spTree>
    <p:extLst>
      <p:ext uri="{BB962C8B-B14F-4D97-AF65-F5344CB8AC3E}">
        <p14:creationId xmlns:p14="http://schemas.microsoft.com/office/powerpoint/2010/main" val="1943343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216</TotalTime>
  <Words>214</Words>
  <Application>Microsoft Office PowerPoint</Application>
  <PresentationFormat>A4 210 x 297 mm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>内閣府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モニターになると、無料でPCR検査を受けられます</dc:title>
  <dc:creator>菅沼 哲矢（新型インフル・国際感染症室）</dc:creator>
  <cp:lastModifiedBy>宮内 貴康</cp:lastModifiedBy>
  <cp:revision>30</cp:revision>
  <cp:lastPrinted>2021-03-31T09:11:08Z</cp:lastPrinted>
  <dcterms:created xsi:type="dcterms:W3CDTF">2021-03-31T08:10:32Z</dcterms:created>
  <dcterms:modified xsi:type="dcterms:W3CDTF">2021-04-09T02:41:40Z</dcterms:modified>
</cp:coreProperties>
</file>